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50" r:id="rId2"/>
    <p:sldId id="380" r:id="rId3"/>
    <p:sldId id="351" r:id="rId4"/>
    <p:sldId id="384" r:id="rId5"/>
    <p:sldId id="385" r:id="rId6"/>
    <p:sldId id="360" r:id="rId7"/>
    <p:sldId id="362" r:id="rId8"/>
    <p:sldId id="363" r:id="rId9"/>
    <p:sldId id="364" r:id="rId10"/>
    <p:sldId id="365" r:id="rId11"/>
    <p:sldId id="368" r:id="rId12"/>
    <p:sldId id="398" r:id="rId13"/>
    <p:sldId id="372" r:id="rId14"/>
    <p:sldId id="373" r:id="rId15"/>
    <p:sldId id="374" r:id="rId16"/>
    <p:sldId id="375" r:id="rId17"/>
    <p:sldId id="376" r:id="rId18"/>
    <p:sldId id="377" r:id="rId19"/>
    <p:sldId id="400" r:id="rId20"/>
    <p:sldId id="390" r:id="rId21"/>
    <p:sldId id="401" r:id="rId22"/>
    <p:sldId id="347" r:id="rId23"/>
    <p:sldId id="404" r:id="rId24"/>
    <p:sldId id="339" r:id="rId25"/>
    <p:sldId id="278" r:id="rId26"/>
    <p:sldId id="332" r:id="rId27"/>
    <p:sldId id="334" r:id="rId28"/>
    <p:sldId id="393" r:id="rId29"/>
    <p:sldId id="282" r:id="rId30"/>
    <p:sldId id="279" r:id="rId31"/>
    <p:sldId id="283" r:id="rId32"/>
    <p:sldId id="284" r:id="rId33"/>
    <p:sldId id="295" r:id="rId34"/>
    <p:sldId id="287" r:id="rId35"/>
    <p:sldId id="296" r:id="rId36"/>
    <p:sldId id="335" r:id="rId37"/>
    <p:sldId id="289" r:id="rId38"/>
    <p:sldId id="396" r:id="rId39"/>
    <p:sldId id="298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660"/>
  </p:normalViewPr>
  <p:slideViewPr>
    <p:cSldViewPr>
      <p:cViewPr varScale="1">
        <p:scale>
          <a:sx n="77" d="100"/>
          <a:sy n="77" d="100"/>
        </p:scale>
        <p:origin x="127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84CA3-7736-4C4B-8452-EE5C18778E52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791EB-93A6-486F-8569-849A032FC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29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427FF77-3A2D-4E66-9E25-1CBE04273347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0458922-629B-45CD-8ECE-9FF796E74B2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6" name="Rectangle 20"/>
          <p:cNvSpPr>
            <a:spLocks noChangeArrowheads="1"/>
          </p:cNvSpPr>
          <p:nvPr/>
        </p:nvSpPr>
        <p:spPr bwMode="auto">
          <a:xfrm>
            <a:off x="2555776" y="3429000"/>
            <a:ext cx="568863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、活塞液压缸的组成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、液压缸设计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流程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、活塞缸主要参数和结构尺寸</a:t>
            </a:r>
          </a:p>
          <a:p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  <a:p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auto">
          <a:xfrm>
            <a:off x="1763688" y="1916832"/>
            <a:ext cx="5976937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六、活塞式液压缸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的设计和计算</a:t>
            </a:r>
          </a:p>
        </p:txBody>
      </p:sp>
    </p:spTree>
    <p:extLst>
      <p:ext uri="{BB962C8B-B14F-4D97-AF65-F5344CB8AC3E}">
        <p14:creationId xmlns:p14="http://schemas.microsoft.com/office/powerpoint/2010/main" val="24701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4876" y="0"/>
            <a:ext cx="915887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活塞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一般用耐磨铸铁制造，活塞杆不论空心的或实心的，大多用钢料制造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875" y="5632236"/>
            <a:ext cx="9143999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活塞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与活塞杆的连接最常用的有螺纹连接和半环连接形式，除此之外还有整体式结构、焊接式结构、锥销式结构等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27378"/>
            <a:ext cx="5007242" cy="351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13250"/>
            <a:ext cx="1601857" cy="10463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400708" y="4994024"/>
            <a:ext cx="1129016" cy="36933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螺纹连接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44824"/>
            <a:ext cx="1504398" cy="9973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400708" y="3057592"/>
            <a:ext cx="1193552" cy="369332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半环连接</a:t>
            </a:r>
          </a:p>
        </p:txBody>
      </p:sp>
    </p:spTree>
    <p:extLst>
      <p:ext uri="{BB962C8B-B14F-4D97-AF65-F5344CB8AC3E}">
        <p14:creationId xmlns:p14="http://schemas.microsoft.com/office/powerpoint/2010/main" val="31421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1403648" y="1818402"/>
            <a:ext cx="2971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）密封装置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83373" y="3068960"/>
            <a:ext cx="66967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密封装置是用来阻止油压工作介质的泄漏，防止外界空气、灰尘、污垢与异物侵入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密封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装置中密封件的质量直接影响液压缸工作的可靠性和使用寿命。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63276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" y="0"/>
            <a:ext cx="9134246" cy="5657671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-26509" y="5657671"/>
            <a:ext cx="9144000" cy="1200329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密封部位：① 缸筒与缸盖，② 活塞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活塞杆，③ 缸盖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与伸出的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活塞杆，④ 活塞与缸筒。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3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4" name="Rectangle 6"/>
          <p:cNvSpPr>
            <a:spLocks noChangeArrowheads="1"/>
          </p:cNvSpPr>
          <p:nvPr/>
        </p:nvSpPr>
        <p:spPr bwMode="auto">
          <a:xfrm>
            <a:off x="0" y="0"/>
            <a:ext cx="9144000" cy="1938992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/>
              <a:t>       </a:t>
            </a:r>
            <a:r>
              <a:rPr lang="en-US" altLang="zh-CN" sz="2800" b="1" dirty="0" smtClean="0"/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O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形密封圈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b="1" dirty="0" smtClean="0"/>
              <a:t>        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O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形密封圈的截面为圆形，主要用于静密封。与唇形密封圈相比，运动阻力较大，作运动密封时容易产生扭转，故一般不单独用于油缸运动密封。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500629"/>
              </p:ext>
            </p:extLst>
          </p:nvPr>
        </p:nvGraphicFramePr>
        <p:xfrm>
          <a:off x="2133600" y="2366194"/>
          <a:ext cx="4876800" cy="156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CorelDRAW" r:id="rId3" imgW="914400" imgH="914400" progId="CorelDRAW.Graphic.9">
                  <p:embed/>
                </p:oleObj>
              </mc:Choice>
              <mc:Fallback>
                <p:oleObj name="CorelDRAW" r:id="rId3" imgW="914400" imgH="9144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366194"/>
                        <a:ext cx="4876800" cy="15668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148595"/>
              </p:ext>
            </p:extLst>
          </p:nvPr>
        </p:nvGraphicFramePr>
        <p:xfrm>
          <a:off x="1763688" y="4509120"/>
          <a:ext cx="5943600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3" name="CorelDRAW" r:id="rId5" imgW="3228975" imgH="942975" progId="CorelDRAW.Graphic.9">
                  <p:embed/>
                </p:oleObj>
              </mc:Choice>
              <mc:Fallback>
                <p:oleObj name="CorelDRAW" r:id="rId5" imgW="3228975" imgH="942975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509120"/>
                        <a:ext cx="5943600" cy="1728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133418" y="3748390"/>
            <a:ext cx="877163" cy="369332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普通型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11960" y="5949280"/>
            <a:ext cx="110799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有挡板型</a:t>
            </a:r>
          </a:p>
        </p:txBody>
      </p:sp>
    </p:spTree>
    <p:extLst>
      <p:ext uri="{BB962C8B-B14F-4D97-AF65-F5344CB8AC3E}">
        <p14:creationId xmlns:p14="http://schemas.microsoft.com/office/powerpoint/2010/main" val="6286575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4" name="Rectangle 4"/>
          <p:cNvSpPr>
            <a:spLocks noChangeArrowheads="1"/>
          </p:cNvSpPr>
          <p:nvPr/>
        </p:nvSpPr>
        <p:spPr bwMode="auto">
          <a:xfrm>
            <a:off x="-3586" y="0"/>
            <a:ext cx="9147586" cy="1612749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 smtClean="0">
                <a:solidFill>
                  <a:srgbClr val="FF0000"/>
                </a:solidFill>
              </a:rPr>
              <a:t>         </a:t>
            </a:r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形密封圈</a:t>
            </a:r>
          </a:p>
          <a:p>
            <a:pPr algn="just">
              <a:lnSpc>
                <a:spcPct val="13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V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形圈的截面为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V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形密封装置是由压环、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V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形圈和支承环组成。当工作压力高于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10MPa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时，可增加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V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形圈的数量，提高密封效果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45500" y="2132856"/>
            <a:ext cx="8718987" cy="2833825"/>
            <a:chOff x="298" y="2160"/>
            <a:chExt cx="5307" cy="1664"/>
          </a:xfrm>
        </p:grpSpPr>
        <p:graphicFrame>
          <p:nvGraphicFramePr>
            <p:cNvPr id="5" name="Object 5"/>
            <p:cNvGraphicFramePr>
              <a:graphicFrameLocks noChangeAspect="1"/>
            </p:cNvGraphicFramePr>
            <p:nvPr/>
          </p:nvGraphicFramePr>
          <p:xfrm>
            <a:off x="298" y="2160"/>
            <a:ext cx="5307" cy="1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4" name="CorelDRAW" r:id="rId3" imgW="3733800" imgH="828675" progId="CorelDRAW.Graphic.9">
                    <p:embed/>
                  </p:oleObj>
                </mc:Choice>
                <mc:Fallback>
                  <p:oleObj name="CorelDRAW" r:id="rId3" imgW="3733800" imgH="828675" progId="CorelDRAW.Graphic.9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" y="2160"/>
                          <a:ext cx="5307" cy="118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28" y="3408"/>
              <a:ext cx="4847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/>
              <a:r>
                <a:rPr lang="en-US" altLang="zh-CN" sz="2000" b="1" dirty="0">
                  <a:latin typeface="楷体" pitchFamily="49" charset="-122"/>
                  <a:ea typeface="楷体" pitchFamily="49" charset="-122"/>
                </a:rPr>
                <a:t>   </a:t>
              </a:r>
              <a:r>
                <a:rPr lang="en-US" altLang="zh-CN" sz="2000" b="1" dirty="0" smtClean="0">
                  <a:latin typeface="楷体" pitchFamily="49" charset="-122"/>
                  <a:ea typeface="楷体" pitchFamily="49" charset="-122"/>
                </a:rPr>
                <a:t>  </a:t>
              </a:r>
              <a:r>
                <a:rPr lang="en-US" altLang="zh-CN" sz="2000" b="1" dirty="0">
                  <a:latin typeface="楷体" pitchFamily="49" charset="-122"/>
                  <a:ea typeface="楷体" pitchFamily="49" charset="-122"/>
                </a:rPr>
                <a:t>a)</a:t>
              </a:r>
              <a:r>
                <a:rPr lang="zh-CN" altLang="en-US" sz="2000" b="1" dirty="0">
                  <a:latin typeface="楷体" pitchFamily="49" charset="-122"/>
                  <a:ea typeface="楷体" pitchFamily="49" charset="-122"/>
                </a:rPr>
                <a:t>压环              </a:t>
              </a:r>
              <a:r>
                <a:rPr lang="en-US" altLang="zh-CN" sz="2000" b="1" dirty="0" smtClean="0">
                  <a:latin typeface="楷体" pitchFamily="49" charset="-122"/>
                  <a:ea typeface="楷体" pitchFamily="49" charset="-122"/>
                </a:rPr>
                <a:t>b)V</a:t>
              </a:r>
              <a:r>
                <a:rPr lang="zh-CN" altLang="en-US" sz="2000" b="1" dirty="0">
                  <a:latin typeface="楷体" pitchFamily="49" charset="-122"/>
                  <a:ea typeface="楷体" pitchFamily="49" charset="-122"/>
                </a:rPr>
                <a:t>型圈              </a:t>
              </a:r>
              <a:r>
                <a:rPr lang="zh-CN" altLang="en-US" sz="2000" b="1" dirty="0" smtClean="0"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en-US" altLang="zh-CN" sz="2000" b="1" dirty="0">
                  <a:latin typeface="楷体" pitchFamily="49" charset="-122"/>
                  <a:ea typeface="楷体" pitchFamily="49" charset="-122"/>
                </a:rPr>
                <a:t>c)</a:t>
              </a:r>
              <a:r>
                <a:rPr lang="zh-CN" altLang="en-US" sz="2000" b="1" dirty="0">
                  <a:latin typeface="楷体" pitchFamily="49" charset="-122"/>
                  <a:ea typeface="楷体" pitchFamily="49" charset="-122"/>
                </a:rPr>
                <a:t>支承环</a:t>
              </a:r>
            </a:p>
            <a:p>
              <a:pPr algn="ctr" eaLnBrk="0" hangingPunct="0"/>
              <a:r>
                <a:rPr lang="en-US" altLang="zh-CN" sz="2000" dirty="0"/>
                <a:t> </a:t>
              </a:r>
              <a:endParaRPr lang="zh-CN" altLang="en-US" sz="2000" dirty="0">
                <a:ea typeface="仿宋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53768" y="5706834"/>
            <a:ext cx="763284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注意：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安装时，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V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形圈的开口应面向压力高的一侧。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9749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1" name="Rectangle 3"/>
          <p:cNvSpPr>
            <a:spLocks noChangeArrowheads="1"/>
          </p:cNvSpPr>
          <p:nvPr/>
        </p:nvSpPr>
        <p:spPr bwMode="auto">
          <a:xfrm>
            <a:off x="-18612" y="0"/>
            <a:ext cx="9162612" cy="2172903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形密封圈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Y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形密封圈的截面为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形，属唇形密封圈。它是一种摩擦阻力小、寿命较长的密封圈，应用普遍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形圈主要用于往复运动的密封。根据截面长宽比例的不同，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Y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形圈可分为宽断面和窄断面两种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形式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b="1" dirty="0">
              <a:ea typeface="仿宋_GB2312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5" y="2564904"/>
            <a:ext cx="745077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01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1387534" y="1556792"/>
            <a:ext cx="32403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）缓冲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装置</a:t>
            </a:r>
            <a:r>
              <a:rPr lang="zh-CN" alt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楷体" pitchFamily="49" charset="-122"/>
                <a:ea typeface="楷体" pitchFamily="49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261519" y="2636912"/>
            <a:ext cx="67327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当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活塞运动到液压缸终端时，会与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端盖发生机械碰撞，从而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产生冲击和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噪声，严重影响控制精度，甚至会引起事故。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所以大型、高速或高精度液压设备中的液压缸应配有缓冲装置。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3887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7" name="Rectangle 5"/>
          <p:cNvSpPr>
            <a:spLocks noChangeArrowheads="1"/>
          </p:cNvSpPr>
          <p:nvPr/>
        </p:nvSpPr>
        <p:spPr bwMode="auto">
          <a:xfrm>
            <a:off x="1979712" y="1359173"/>
            <a:ext cx="7560369" cy="50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 smtClean="0"/>
              <a:t>         </a:t>
            </a:r>
            <a:endParaRPr lang="zh-CN" altLang="en-US" sz="32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6020" name="Line 7"/>
          <p:cNvSpPr>
            <a:spLocks noChangeShapeType="1"/>
          </p:cNvSpPr>
          <p:nvPr/>
        </p:nvSpPr>
        <p:spPr bwMode="auto">
          <a:xfrm>
            <a:off x="3048000" y="51816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4919008"/>
            <a:ext cx="9144000" cy="193899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利用活塞或缸筒在其运动至行程终端时，在活塞和缸盖之间封住一部分油液，强迫它从小孔或缝隙中挤出，以产生很大的阻力，使工作部件受到制动而逐渐减慢运动速度，达到避免活塞和缸盖相互撞击的目的。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814876"/>
              </p:ext>
            </p:extLst>
          </p:nvPr>
        </p:nvGraphicFramePr>
        <p:xfrm>
          <a:off x="16285" y="0"/>
          <a:ext cx="9138444" cy="491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CorelDRAW" r:id="rId3" imgW="4400550" imgH="2181225" progId="CorelDRAW.Graphic.10">
                  <p:embed/>
                </p:oleObj>
              </mc:Choice>
              <mc:Fallback>
                <p:oleObj name="CorelDRAW" r:id="rId3" imgW="4400550" imgH="2181225" progId="CorelDRAW.Graphic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5" y="0"/>
                        <a:ext cx="9138444" cy="491900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5604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auto">
          <a:xfrm>
            <a:off x="1324608" y="1556792"/>
            <a:ext cx="32693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）排气装置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楷体" pitchFamily="49" charset="-122"/>
                <a:ea typeface="楷体" pitchFamily="49" charset="-122"/>
              </a:rPr>
              <a:t> </a:t>
            </a:r>
            <a:endParaRPr lang="zh-CN" altLang="en-US" sz="2800" b="1" dirty="0">
              <a:effectLst>
                <a:outerShdw blurRad="38100" dist="38100" dir="2700000" algn="tl">
                  <a:srgbClr val="00000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4608" y="2924944"/>
            <a:ext cx="69847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液压缸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运动时，液压油中气体的压缩会影响液压缸运动的平稳性，所以液压缸一般应配有排除缸内空气的装置，在开始工作前先进行排气。</a:t>
            </a:r>
          </a:p>
        </p:txBody>
      </p:sp>
    </p:spTree>
    <p:extLst>
      <p:ext uri="{BB962C8B-B14F-4D97-AF65-F5344CB8AC3E}">
        <p14:creationId xmlns:p14="http://schemas.microsoft.com/office/powerpoint/2010/main" val="34015284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" y="1648276"/>
            <a:ext cx="9140480" cy="399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0"/>
            <a:ext cx="3491880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空气来源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0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/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① 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液压油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本身混入的空气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② 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在安装过程中或长时间停止使用时渗入空气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/>
                <a:ea typeface="楷体"/>
              </a:rPr>
              <a:t>③ 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内蓄积了少量的空气。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5644976"/>
            <a:ext cx="5652120" cy="12130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液压缸在运动过程中会因气体压缩性而出现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0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25000"/>
              </a:lnSpc>
            </a:pP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、低速时引起爬行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；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、起动时造成冲击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；</a:t>
            </a:r>
            <a:endParaRPr lang="en-US" altLang="zh-CN" sz="20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25000"/>
              </a:lnSpc>
            </a:pP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、换向时精度降低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；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4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、噪声等不正常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现象。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3491880" y="0"/>
            <a:ext cx="5652120" cy="16312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排气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：空气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都聚结在缸内最高处，当松开排气塞或阀的锁紧螺钉后，低压往复运动几次，带有气泡的油液就会排出，空气排完后拧紧螺钉，液压缸便可正常工作。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0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63034" y="5663267"/>
            <a:ext cx="3516691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对于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速度稳定性要求较高的液压缸和大型液压缸，常在液压缸的最高处设置专门的排气装置，如排气塞、排气阀等。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2180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6" name="Rectangle 20"/>
          <p:cNvSpPr>
            <a:spLocks noChangeArrowheads="1"/>
          </p:cNvSpPr>
          <p:nvPr/>
        </p:nvSpPr>
        <p:spPr bwMode="auto">
          <a:xfrm>
            <a:off x="1619672" y="1124744"/>
            <a:ext cx="5688632" cy="7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、活塞液压缸的组成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48" y="2636912"/>
            <a:ext cx="540060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51928" y="5805264"/>
            <a:ext cx="5760640" cy="857369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Clr>
                <a:srgbClr val="009DD9"/>
              </a:buClr>
              <a:buSzPct val="80000"/>
            </a:pPr>
            <a:r>
              <a:rPr lang="en-US" altLang="zh-CN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）缸体组件</a:t>
            </a:r>
            <a:r>
              <a:rPr lang="en-US" altLang="zh-CN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缸筒、缸盖）    </a:t>
            </a:r>
            <a:r>
              <a:rPr lang="en-US" altLang="zh-CN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）活塞组件（活塞、活塞杆）</a:t>
            </a:r>
            <a:endParaRPr lang="en-US" altLang="zh-CN" sz="16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buClr>
                <a:srgbClr val="009DD9"/>
              </a:buClr>
              <a:buSzPct val="80000"/>
            </a:pPr>
            <a:r>
              <a:rPr lang="en-US" altLang="zh-CN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）密封装置（动、静密封）   </a:t>
            </a:r>
            <a:r>
              <a:rPr lang="en-US" altLang="zh-CN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）缓冲装置         </a:t>
            </a:r>
            <a:endParaRPr lang="en-US" altLang="zh-CN" sz="16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marL="342900" indent="-342900">
              <a:buClr>
                <a:srgbClr val="009DD9"/>
              </a:buClr>
              <a:buSzPct val="80000"/>
            </a:pPr>
            <a:r>
              <a:rPr lang="en-US" altLang="zh-CN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16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）排气装置</a:t>
            </a:r>
            <a:endParaRPr lang="zh-CN" altLang="en-US" sz="16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810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7193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259632" y="260648"/>
            <a:ext cx="648072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活塞缸的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组成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pPr algn="ctr"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缸体组件、活塞组件、密封装置、缓冲装置、排气装置</a:t>
            </a:r>
          </a:p>
        </p:txBody>
      </p:sp>
    </p:spTree>
    <p:extLst>
      <p:ext uri="{BB962C8B-B14F-4D97-AF65-F5344CB8AC3E}">
        <p14:creationId xmlns:p14="http://schemas.microsoft.com/office/powerpoint/2010/main" val="3456783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7623" y="2683024"/>
            <a:ext cx="2616533" cy="108012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）选择液压缸的类型和安装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方式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298793" y="4663969"/>
            <a:ext cx="2560307" cy="5232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）确定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驱动力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78948" y="1155926"/>
            <a:ext cx="32512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、液压缸设计流程</a:t>
            </a:r>
          </a:p>
        </p:txBody>
      </p:sp>
      <p:sp>
        <p:nvSpPr>
          <p:cNvPr id="5" name="下箭头 4"/>
          <p:cNvSpPr/>
          <p:nvPr/>
        </p:nvSpPr>
        <p:spPr>
          <a:xfrm>
            <a:off x="2253573" y="5265658"/>
            <a:ext cx="484632" cy="108171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253574" y="3779251"/>
            <a:ext cx="484632" cy="88471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16016" y="2640662"/>
            <a:ext cx="3672408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根据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主机工作结构运动和结构要求，按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GB/T 9094 -2006 </a:t>
            </a:r>
            <a:r>
              <a:rPr lang="zh-CN" altLang="en-US" sz="2000" b="1" u="sng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液压缸气缸安装尺寸和安装型式代号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的规定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选择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87749" y="4571674"/>
            <a:ext cx="3638311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根据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工作机构对驱动力的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要求选择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12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59604" y="2075831"/>
            <a:ext cx="2561343" cy="8640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）确定液压缸的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主要尺寸</a:t>
            </a:r>
            <a:endParaRPr lang="zh-CN" altLang="en-US" sz="2400" dirty="0"/>
          </a:p>
        </p:txBody>
      </p:sp>
      <p:sp>
        <p:nvSpPr>
          <p:cNvPr id="10" name="下箭头 9"/>
          <p:cNvSpPr/>
          <p:nvPr/>
        </p:nvSpPr>
        <p:spPr>
          <a:xfrm>
            <a:off x="2155644" y="2972420"/>
            <a:ext cx="484632" cy="133476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328659" y="4372166"/>
            <a:ext cx="2592288" cy="6038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）确定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缸的长度 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427984" y="1700808"/>
            <a:ext cx="4230216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根据系统给的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工作压力和往复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速比确定液压缸主要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尺寸，如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缸径、活塞杆直径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等，并按有关标准，如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GB/T2348-1993 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液压气动系统及元件 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缸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内径及活塞杆外径规定的标准尺寸系列选择适当的尺寸。</a:t>
            </a:r>
          </a:p>
        </p:txBody>
      </p:sp>
      <p:sp>
        <p:nvSpPr>
          <p:cNvPr id="20" name="下箭头 19"/>
          <p:cNvSpPr/>
          <p:nvPr/>
        </p:nvSpPr>
        <p:spPr>
          <a:xfrm>
            <a:off x="2140171" y="4975990"/>
            <a:ext cx="484632" cy="126834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431066" y="4372166"/>
            <a:ext cx="4230216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根据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工作机构对行程和速度的要求，确定液压缸的长度和流量，并确定油孔尺寸。</a:t>
            </a:r>
          </a:p>
        </p:txBody>
      </p:sp>
      <p:sp>
        <p:nvSpPr>
          <p:cNvPr id="24" name="下箭头 23"/>
          <p:cNvSpPr/>
          <p:nvPr/>
        </p:nvSpPr>
        <p:spPr>
          <a:xfrm>
            <a:off x="2180163" y="1529471"/>
            <a:ext cx="484632" cy="54636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4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7624" y="2141013"/>
            <a:ext cx="2592288" cy="6528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的结构设计</a:t>
            </a:r>
            <a:endParaRPr lang="zh-CN" altLang="en-US" sz="2400" dirty="0"/>
          </a:p>
        </p:txBody>
      </p:sp>
      <p:sp>
        <p:nvSpPr>
          <p:cNvPr id="3" name="下箭头 2"/>
          <p:cNvSpPr/>
          <p:nvPr/>
        </p:nvSpPr>
        <p:spPr>
          <a:xfrm>
            <a:off x="2241452" y="2818772"/>
            <a:ext cx="484632" cy="197838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/>
          <p:cNvSpPr/>
          <p:nvPr/>
        </p:nvSpPr>
        <p:spPr>
          <a:xfrm>
            <a:off x="2161874" y="1484784"/>
            <a:ext cx="484632" cy="618368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83968" y="1988840"/>
            <a:ext cx="4248472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根据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工作压力和液压缸材料，进行缸的结构设计，确定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缸的壁厚、活塞杆尺寸、螺栓尺寸及端盖结构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等。此外，还需对活塞与活塞杆的连接、缸体与缸盖的连接方式视具体情况进行选择确定。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624" y="4797152"/>
            <a:ext cx="2592288" cy="1800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）密封结构设计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）缓冲装置设计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）排气装置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设计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048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5612" y="2754794"/>
            <a:ext cx="72728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SzPct val="80000"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000" cy="63248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altLang="zh-CN" sz="1400" b="1" dirty="0" smtClean="0"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50000"/>
              </a:lnSpc>
              <a:spcAft>
                <a:spcPts val="3000"/>
              </a:spcAft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设计时应考虑的几个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问题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①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活塞杆在最大负载时最好处于</a:t>
            </a:r>
            <a:r>
              <a:rPr lang="zh-CN" altLang="en-US" sz="24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受拉状态；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活塞杆</a:t>
            </a:r>
            <a:r>
              <a:rPr lang="zh-CN" altLang="en-US" sz="2400" b="1" dirty="0">
                <a:solidFill>
                  <a:srgbClr val="99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受压时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，其长度 </a:t>
            </a:r>
            <a:r>
              <a:rPr lang="en-US" altLang="zh-CN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L&gt;15d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时，要进行稳定性校核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②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活塞杆过长时应有防止自重引起弯曲下垂的滚动支撑；活塞杆的下垂度要小于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0.001</a:t>
            </a:r>
            <a:r>
              <a:rPr lang="en-US" altLang="zh-CN" sz="2400" b="1" i="1" dirty="0">
                <a:latin typeface="楷体" panose="02010609060101010101" pitchFamily="49" charset="-122"/>
                <a:ea typeface="楷体" panose="02010609060101010101" pitchFamily="49" charset="-122"/>
                <a:cs typeface="Times New Roman" pitchFamily="18" charset="0"/>
              </a:rPr>
              <a:t>l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SzPct val="80000"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③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在保证输出速度和推力的前提下，应尽量减小液压缸的轮廓尺寸。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SzPct val="80000"/>
            </a:pP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④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液压缸的安装固定方式要考虑到热胀冷缩。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  <a:buSzPct val="80000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   ⑤ 液压缸的密封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选择合适的密封件以及密封结构，密封要良好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955612" y="4509120"/>
            <a:ext cx="7272808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  <a:buSzPct val="80000"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7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64746" y="1836680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、活塞缸主要参数和结构尺寸</a:t>
            </a:r>
          </a:p>
        </p:txBody>
      </p:sp>
      <p:sp>
        <p:nvSpPr>
          <p:cNvPr id="3" name="矩形 2"/>
          <p:cNvSpPr/>
          <p:nvPr/>
        </p:nvSpPr>
        <p:spPr>
          <a:xfrm>
            <a:off x="2581559" y="2780928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）工作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负载与液压缸推力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筒的内径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）活塞杆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直径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筒长度</a:t>
            </a:r>
            <a:endParaRPr lang="en-US" altLang="zh-CN" sz="2400" b="1" i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）强度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校核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）稳定性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校核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8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9379" y="4077072"/>
            <a:ext cx="359746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3600" b="1" dirty="0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sz="3600" b="1" baseline="-25000" dirty="0" smtClean="0">
                <a:latin typeface="楷体" pitchFamily="49" charset="-122"/>
                <a:ea typeface="楷体" pitchFamily="49" charset="-122"/>
              </a:rPr>
              <a:t>R </a:t>
            </a:r>
            <a:r>
              <a:rPr lang="en-US" altLang="zh-CN" sz="3600" b="1" dirty="0" smtClean="0">
                <a:latin typeface="楷体" pitchFamily="49" charset="-122"/>
                <a:ea typeface="楷体" pitchFamily="49" charset="-122"/>
              </a:rPr>
              <a:t>= F</a:t>
            </a:r>
            <a:r>
              <a:rPr lang="en-US" altLang="zh-CN" sz="3600" b="1" baseline="-25000" dirty="0" smtClean="0"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sz="3600" b="1" dirty="0" smtClean="0">
                <a:latin typeface="楷体" pitchFamily="49" charset="-122"/>
                <a:ea typeface="楷体" pitchFamily="49" charset="-122"/>
              </a:rPr>
              <a:t>+ </a:t>
            </a:r>
            <a:r>
              <a:rPr lang="en-US" altLang="zh-CN" sz="3600" b="1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sz="3600" b="1" baseline="-25000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sz="3600" b="1" baseline="-25000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3600" b="1" dirty="0" smtClean="0">
                <a:latin typeface="楷体" pitchFamily="49" charset="-122"/>
                <a:ea typeface="楷体" pitchFamily="49" charset="-122"/>
              </a:rPr>
              <a:t>+ </a:t>
            </a:r>
            <a:r>
              <a:rPr lang="en-US" altLang="zh-CN" sz="3600" b="1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sz="3600" b="1" baseline="-25000" dirty="0" err="1" smtClean="0">
                <a:latin typeface="楷体" pitchFamily="49" charset="-122"/>
                <a:ea typeface="楷体" pitchFamily="49" charset="-122"/>
              </a:rPr>
              <a:t>g</a:t>
            </a:r>
            <a:endParaRPr lang="en-US" altLang="zh-CN" sz="3600" b="1" baseline="-25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32509" y="5301208"/>
            <a:ext cx="512034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负载、自重等对液压缸产生的作用力；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b="1" baseline="-25000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在满负载下起动时的静摩擦力；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b="1" baseline="-25000" dirty="0" err="1" smtClean="0">
                <a:latin typeface="楷体" pitchFamily="49" charset="-122"/>
                <a:ea typeface="楷体" pitchFamily="49" charset="-122"/>
              </a:rPr>
              <a:t>g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满负载下起动时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的惯性力。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63688" y="1484784"/>
            <a:ext cx="4333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）工作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负载与液压缸推力</a:t>
            </a:r>
            <a:endParaRPr lang="en-US" altLang="zh-CN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624" y="2346446"/>
            <a:ext cx="7065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液压缸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的工作负载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sz="2400" b="1" baseline="-25000" dirty="0">
                <a:latin typeface="楷体" pitchFamily="49" charset="-122"/>
                <a:ea typeface="楷体" pitchFamily="49" charset="-122"/>
              </a:rPr>
              <a:t>R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是指工作机构在满负荷情况下，以一定速度起动时对液压缸产生的总阻力。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3528" y="5446027"/>
            <a:ext cx="2046485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液压缸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的推力应等于或略大于其工作时的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总阻力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3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5796" y="1700808"/>
            <a:ext cx="35372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）缸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筒的内径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02273" y="2852936"/>
            <a:ext cx="698477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4500"/>
              </a:spcAft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筒内径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（活塞外径</a:t>
            </a: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是液压缸的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主要参数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。可根据液压缸推力或运动速度的要求确定。</a:t>
            </a:r>
            <a:endParaRPr lang="en-US" altLang="zh-CN" sz="24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50000"/>
              </a:lnSpc>
              <a:spcAft>
                <a:spcPts val="2100"/>
              </a:spcAft>
            </a:pPr>
            <a:r>
              <a:rPr lang="en-US" altLang="zh-CN" sz="2400" b="1" i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           </a:t>
            </a:r>
            <a:r>
              <a:rPr lang="en-US" altLang="zh-CN" sz="32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F = </a:t>
            </a:r>
            <a:r>
              <a:rPr lang="en-US" altLang="zh-CN" sz="3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32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268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9632" y="1700808"/>
            <a:ext cx="6696744" cy="4057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2500"/>
              </a:spcAft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液压缸的设计压力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P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50000"/>
              </a:lnSpc>
              <a:spcAft>
                <a:spcPts val="250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en-US" altLang="zh-CN" sz="2400" b="1" dirty="0">
                <a:solidFill>
                  <a:prstClr val="black"/>
                </a:solidFill>
                <a:latin typeface="宋体"/>
              </a:rPr>
              <a:t>① 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若系统额定压力已知，取系统的压力为设计压力，液压缸的设计压力等于额定压力</a:t>
            </a:r>
            <a:r>
              <a:rPr lang="zh-CN" altLang="en-US" sz="2400" b="1" dirty="0">
                <a:solidFill>
                  <a:srgbClr val="336600"/>
                </a:solidFill>
                <a:latin typeface="Times New Roman" pitchFamily="18" charset="0"/>
              </a:rPr>
              <a:t>。</a:t>
            </a:r>
            <a:endParaRPr lang="en-US" altLang="zh-CN" sz="2400" b="1" dirty="0">
              <a:solidFill>
                <a:srgbClr val="336600"/>
              </a:solidFill>
              <a:latin typeface="Times New Roman" pitchFamily="18" charset="0"/>
            </a:endParaRPr>
          </a:p>
          <a:p>
            <a:pPr lvl="0">
              <a:lnSpc>
                <a:spcPct val="150000"/>
              </a:lnSpc>
              <a:spcAft>
                <a:spcPts val="2500"/>
              </a:spcAft>
            </a:pPr>
            <a:r>
              <a:rPr lang="en-US" altLang="zh-CN" sz="2400" b="1" dirty="0">
                <a:solidFill>
                  <a:srgbClr val="336600"/>
                </a:solidFill>
                <a:latin typeface="Times New Roman" pitchFamily="18" charset="0"/>
                <a:ea typeface="楷体" pitchFamily="49" charset="-122"/>
              </a:rPr>
              <a:t>        </a:t>
            </a: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② 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若系统额定压力尚未确定，可参照或类比相同的主机选定缸的设计压力。选择方式按设备类别选取或按牵引力选取。</a:t>
            </a:r>
          </a:p>
        </p:txBody>
      </p:sp>
    </p:spTree>
    <p:extLst>
      <p:ext uri="{BB962C8B-B14F-4D97-AF65-F5344CB8AC3E}">
        <p14:creationId xmlns:p14="http://schemas.microsoft.com/office/powerpoint/2010/main" val="5166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401757" y="1196753"/>
            <a:ext cx="4609182" cy="43204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各种液压设备常用的系统压力</a:t>
            </a:r>
          </a:p>
        </p:txBody>
      </p:sp>
      <p:graphicFrame>
        <p:nvGraphicFramePr>
          <p:cNvPr id="59450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21620"/>
              </p:ext>
            </p:extLst>
          </p:nvPr>
        </p:nvGraphicFramePr>
        <p:xfrm>
          <a:off x="559259" y="2060848"/>
          <a:ext cx="8458200" cy="1889472"/>
        </p:xfrm>
        <a:graphic>
          <a:graphicData uri="http://schemas.openxmlformats.org/drawingml/2006/table">
            <a:tbl>
              <a:tblPr/>
              <a:tblGrid>
                <a:gridCol w="1209675"/>
                <a:gridCol w="1206500"/>
                <a:gridCol w="1209675"/>
                <a:gridCol w="1206500"/>
                <a:gridCol w="1209675"/>
                <a:gridCol w="1206500"/>
                <a:gridCol w="1209675"/>
              </a:tblGrid>
              <a:tr h="11274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设备类型</a:t>
                      </a:r>
                    </a:p>
                  </a:txBody>
                  <a:tcPr marT="45648" marB="4564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磨   床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组合机床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车   床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铣   床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镗   床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拉   床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龙门刨床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农业机械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工程机械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17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工作压力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P(MPa)</a:t>
                      </a:r>
                    </a:p>
                  </a:txBody>
                  <a:tcPr marT="45648" marB="45648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0.8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marT="45648" marB="45648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1"/>
          <p:cNvSpPr>
            <a:spLocks noChangeArrowheads="1"/>
          </p:cNvSpPr>
          <p:nvPr/>
        </p:nvSpPr>
        <p:spPr bwMode="auto">
          <a:xfrm>
            <a:off x="2401757" y="4175669"/>
            <a:ext cx="4825206" cy="413395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kumimoji="1" lang="zh-CN" altLang="en-US" sz="2400" b="1" dirty="0">
                <a:latin typeface="楷体" pitchFamily="49" charset="-122"/>
                <a:ea typeface="楷体" pitchFamily="49" charset="-122"/>
              </a:rPr>
              <a:t>液压缸牵引力与工作压力的关系</a:t>
            </a:r>
          </a:p>
        </p:txBody>
      </p:sp>
      <p:graphicFrame>
        <p:nvGraphicFramePr>
          <p:cNvPr id="5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872935"/>
              </p:ext>
            </p:extLst>
          </p:nvPr>
        </p:nvGraphicFramePr>
        <p:xfrm>
          <a:off x="477248" y="4941168"/>
          <a:ext cx="8458200" cy="1657350"/>
        </p:xfrm>
        <a:graphic>
          <a:graphicData uri="http://schemas.openxmlformats.org/drawingml/2006/table">
            <a:tbl>
              <a:tblPr/>
              <a:tblGrid>
                <a:gridCol w="1209675"/>
                <a:gridCol w="1206500"/>
                <a:gridCol w="1209675"/>
                <a:gridCol w="1206500"/>
                <a:gridCol w="1209675"/>
                <a:gridCol w="1206500"/>
                <a:gridCol w="1209675"/>
              </a:tblGrid>
              <a:tr h="895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牵引力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F(</a:t>
                      </a:r>
                      <a:r>
                        <a:rPr kumimoji="0" lang="en-US" altLang="zh-CN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kN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)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&lt;5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30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&gt;50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工作压力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P(MPa)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0.8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Text Box 1027"/>
          <p:cNvSpPr txBox="1">
            <a:spLocks noChangeArrowheads="1"/>
          </p:cNvSpPr>
          <p:nvPr/>
        </p:nvSpPr>
        <p:spPr bwMode="auto">
          <a:xfrm>
            <a:off x="25654" y="5436072"/>
            <a:ext cx="9144000" cy="14219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FFFF00"/>
              </a:buClr>
              <a:buSzPct val="140000"/>
              <a:defRPr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体组件与活塞组件构成密封的容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腔承受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油压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因此缸体组件要有足够的强度、较高的表面精度和可靠的密封性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缸体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组件有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缸筒、缸盖、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缸筒与缸盖之间的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连接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密封件</a:t>
            </a:r>
            <a:r>
              <a:rPr lang="zh-CN" altLang="en-US" sz="24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等元件组成。</a:t>
            </a:r>
            <a:endParaRPr lang="zh-CN" altLang="en-US" sz="2800" b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564904"/>
            <a:ext cx="3816424" cy="228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111144" y="1277912"/>
            <a:ext cx="2169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）缸体组件</a:t>
            </a:r>
          </a:p>
        </p:txBody>
      </p:sp>
    </p:spTree>
    <p:extLst>
      <p:ext uri="{BB962C8B-B14F-4D97-AF65-F5344CB8AC3E}">
        <p14:creationId xmlns:p14="http://schemas.microsoft.com/office/powerpoint/2010/main" val="11349294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991764" y="1764888"/>
            <a:ext cx="7129462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内径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尺寸系列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               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738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146653"/>
              </p:ext>
            </p:extLst>
          </p:nvPr>
        </p:nvGraphicFramePr>
        <p:xfrm>
          <a:off x="991767" y="3068960"/>
          <a:ext cx="7252640" cy="2304256"/>
        </p:xfrm>
        <a:graphic>
          <a:graphicData uri="http://schemas.openxmlformats.org/drawingml/2006/table">
            <a:tbl>
              <a:tblPr/>
              <a:tblGrid>
                <a:gridCol w="906580"/>
                <a:gridCol w="906580"/>
                <a:gridCol w="906580"/>
                <a:gridCol w="906580"/>
                <a:gridCol w="906580"/>
                <a:gridCol w="906580"/>
                <a:gridCol w="906580"/>
                <a:gridCol w="906580"/>
              </a:tblGrid>
              <a:tr h="7240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61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(90)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(110)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(140)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4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(180)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-31010" y="0"/>
            <a:ext cx="9175010" cy="12060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n-ea"/>
              </a:rPr>
              <a:t> </a:t>
            </a:r>
            <a:r>
              <a:rPr lang="zh-CN" altLang="en-US" sz="2800" b="1" dirty="0" smtClean="0">
                <a:latin typeface="+mn-ea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计算出缸筒内径后，再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从</a:t>
            </a: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GB/T 2348-1993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标准中选取最接近的标准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值进行圆整。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72200" y="2572896"/>
            <a:ext cx="1090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>
              <a:spcBef>
                <a:spcPct val="20000"/>
              </a:spcBef>
              <a:buClr>
                <a:srgbClr val="85DFD0"/>
              </a:buClr>
              <a:buSzPct val="60000"/>
            </a:pP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单位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:mm</a:t>
            </a:r>
          </a:p>
        </p:txBody>
      </p:sp>
    </p:spTree>
    <p:extLst>
      <p:ext uri="{BB962C8B-B14F-4D97-AF65-F5344CB8AC3E}">
        <p14:creationId xmlns:p14="http://schemas.microsoft.com/office/powerpoint/2010/main" val="124224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02087" y="1916832"/>
            <a:ext cx="3760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）活塞杆直径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1147" y="2775113"/>
            <a:ext cx="6413219" cy="2221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活塞杆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直径通常可按照系统运动部件的快进，工进和快速返回时的运动速度以及它们之间的比例关系加以确定，然后再校核结构强度和稳定性。</a:t>
            </a:r>
          </a:p>
        </p:txBody>
      </p:sp>
    </p:spTree>
    <p:extLst>
      <p:ext uri="{BB962C8B-B14F-4D97-AF65-F5344CB8AC3E}">
        <p14:creationId xmlns:p14="http://schemas.microsoft.com/office/powerpoint/2010/main" val="350649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21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62248"/>
              </p:ext>
            </p:extLst>
          </p:nvPr>
        </p:nvGraphicFramePr>
        <p:xfrm>
          <a:off x="9988" y="34142"/>
          <a:ext cx="9134012" cy="6707225"/>
        </p:xfrm>
        <a:graphic>
          <a:graphicData uri="http://schemas.openxmlformats.org/drawingml/2006/table">
            <a:tbl>
              <a:tblPr/>
              <a:tblGrid>
                <a:gridCol w="3049844"/>
                <a:gridCol w="6084168"/>
              </a:tblGrid>
              <a:tr h="18736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差动连接速度已知：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</a:t>
                      </a:r>
                      <a:r>
                        <a:rPr kumimoji="0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=</a:t>
                      </a: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v</a:t>
                      </a:r>
                      <a:r>
                        <a:rPr kumimoji="0" lang="en-US" altLang="zh-CN" sz="2400" b="1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</a:t>
                      </a:r>
                      <a:endParaRPr kumimoji="0" lang="en-US" altLang="zh-CN" sz="24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楷体_GB2312" pitchFamily="49" charset="-122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4167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工进速度与返回速度比例已知：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φ</a:t>
                      </a:r>
                      <a:r>
                        <a:rPr kumimoji="0" lang="en-US" altLang="zh-CN" sz="2400" b="1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= v</a:t>
                      </a:r>
                      <a:r>
                        <a:rPr kumimoji="0" lang="en-US" altLang="zh-CN" sz="2400" b="1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/v</a:t>
                      </a:r>
                      <a:r>
                        <a:rPr kumimoji="0" lang="en-US" altLang="zh-CN" sz="2400" b="1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4167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2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差动连接速度与返回速度比例已知：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φ</a:t>
                      </a:r>
                      <a:r>
                        <a:rPr kumimoji="0" lang="en-US" altLang="zh-CN" sz="2400" b="1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= v</a:t>
                      </a:r>
                      <a:r>
                        <a:rPr kumimoji="0" lang="en-US" altLang="zh-CN" sz="2400" b="1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3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/v</a:t>
                      </a:r>
                      <a:r>
                        <a:rPr kumimoji="0" lang="en-US" altLang="zh-CN" sz="2400" b="1" i="0" u="none" strike="noStrike" kern="1200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</a:t>
                      </a:r>
                      <a:r>
                        <a:rPr kumimoji="0" lang="en-US" altLang="zh-CN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 </a:t>
                      </a:r>
                    </a:p>
                  </a:txBody>
                  <a:tcPr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43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989491"/>
              </p:ext>
            </p:extLst>
          </p:nvPr>
        </p:nvGraphicFramePr>
        <p:xfrm>
          <a:off x="4211960" y="404664"/>
          <a:ext cx="36576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0" name="Equation" r:id="rId3" imgW="1524000" imgH="482600" progId="Equation.3">
                  <p:embed/>
                </p:oleObj>
              </mc:Choice>
              <mc:Fallback>
                <p:oleObj name="Equation" r:id="rId3" imgW="1524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04664"/>
                        <a:ext cx="36576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275197"/>
              </p:ext>
            </p:extLst>
          </p:nvPr>
        </p:nvGraphicFramePr>
        <p:xfrm>
          <a:off x="3995936" y="2564904"/>
          <a:ext cx="4419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" name="Equation" r:id="rId5" imgW="1841500" imgH="482600" progId="Equation.3">
                  <p:embed/>
                </p:oleObj>
              </mc:Choice>
              <mc:Fallback>
                <p:oleObj name="Equation" r:id="rId5" imgW="1841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564904"/>
                        <a:ext cx="4419600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694633"/>
              </p:ext>
            </p:extLst>
          </p:nvPr>
        </p:nvGraphicFramePr>
        <p:xfrm>
          <a:off x="3851920" y="4941168"/>
          <a:ext cx="4479925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2" name="Equation" r:id="rId7" imgW="1866900" imgH="482600" progId="Equation.3">
                  <p:embed/>
                </p:oleObj>
              </mc:Choice>
              <mc:Fallback>
                <p:oleObj name="Equation" r:id="rId7" imgW="1866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4941168"/>
                        <a:ext cx="4479925" cy="1157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757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0" y="0"/>
            <a:ext cx="9144000" cy="1029128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kumimoji="0" lang="zh-CN" altLang="en-US" sz="2400" b="1" dirty="0" smtClean="0">
                <a:latin typeface="楷体" pitchFamily="49" charset="-122"/>
                <a:ea typeface="楷体" pitchFamily="49" charset="-122"/>
              </a:rPr>
              <a:t>活塞杆直径也可按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工作时的受力情况根据下表来确定，再从</a:t>
            </a:r>
            <a:r>
              <a:rPr kumimoji="0" lang="en-US" altLang="zh-CN" sz="2400" b="1" dirty="0">
                <a:latin typeface="楷体" pitchFamily="49" charset="-122"/>
                <a:ea typeface="楷体" pitchFamily="49" charset="-122"/>
              </a:rPr>
              <a:t>GB/T2348-1993</a:t>
            </a:r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标准中选取最接近的标准值；</a:t>
            </a:r>
          </a:p>
        </p:txBody>
      </p:sp>
      <p:graphicFrame>
        <p:nvGraphicFramePr>
          <p:cNvPr id="58524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378278"/>
              </p:ext>
            </p:extLst>
          </p:nvPr>
        </p:nvGraphicFramePr>
        <p:xfrm>
          <a:off x="53752" y="1196752"/>
          <a:ext cx="9036495" cy="1857368"/>
        </p:xfrm>
        <a:graphic>
          <a:graphicData uri="http://schemas.openxmlformats.org/drawingml/2006/table">
            <a:tbl>
              <a:tblPr/>
              <a:tblGrid>
                <a:gridCol w="1656184"/>
                <a:gridCol w="1944216"/>
                <a:gridCol w="2088232"/>
                <a:gridCol w="2016224"/>
                <a:gridCol w="1331639"/>
              </a:tblGrid>
              <a:tr h="50405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活塞杆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受力情况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受拉伸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受压缩，工作压力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p</a:t>
                      </a:r>
                      <a:r>
                        <a:rPr kumimoji="1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1   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MPa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)</a:t>
                      </a:r>
                      <a:endParaRPr kumimoji="1" lang="en-US" altLang="zh-CN" sz="24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≤5</a:t>
                      </a:r>
                      <a:endParaRPr kumimoji="1" lang="en-US" altLang="en-US" sz="24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5≤P</a:t>
                      </a:r>
                      <a:r>
                        <a:rPr kumimoji="1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&lt;7</a:t>
                      </a:r>
                      <a:endParaRPr kumimoji="1" lang="en-US" altLang="en-US" sz="24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en-US" altLang="zh-CN" sz="24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1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  <a:cs typeface="Times New Roman" pitchFamily="18" charset="0"/>
                        </a:rPr>
                        <a:t>&gt;7</a:t>
                      </a:r>
                      <a:endParaRPr kumimoji="1" lang="en-US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楷体_GB2312" pitchFamily="49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4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活塞杆</a:t>
                      </a:r>
                      <a:endParaRPr kumimoji="1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直径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0.3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0.5)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0.55)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0.6</a:t>
                      </a:r>
                      <a:r>
                        <a:rPr kumimoji="1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～</a:t>
                      </a: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0.7) 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0.7D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55583"/>
              </p:ext>
            </p:extLst>
          </p:nvPr>
        </p:nvGraphicFramePr>
        <p:xfrm>
          <a:off x="689606" y="3789040"/>
          <a:ext cx="7764785" cy="2751386"/>
        </p:xfrm>
        <a:graphic>
          <a:graphicData uri="http://schemas.openxmlformats.org/drawingml/2006/table">
            <a:tbl>
              <a:tblPr/>
              <a:tblGrid>
                <a:gridCol w="798492"/>
                <a:gridCol w="796811"/>
                <a:gridCol w="798493"/>
                <a:gridCol w="798492"/>
                <a:gridCol w="796811"/>
                <a:gridCol w="798493"/>
                <a:gridCol w="798492"/>
                <a:gridCol w="796811"/>
                <a:gridCol w="1381890"/>
              </a:tblGrid>
              <a:tr h="9987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56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63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70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80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90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140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160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180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280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360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400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915816" y="3374925"/>
            <a:ext cx="2664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楷体" pitchFamily="49" charset="-122"/>
                <a:ea typeface="楷体" pitchFamily="49" charset="-122"/>
              </a:rPr>
              <a:t>活塞杆直径尺寸系列</a:t>
            </a:r>
            <a:r>
              <a:rPr kumimoji="1" lang="zh-CN" altLang="en-US" b="1" dirty="0">
                <a:latin typeface="Times New Roman" pitchFamily="18" charset="0"/>
              </a:rPr>
              <a:t>    </a:t>
            </a:r>
            <a:r>
              <a:rPr kumimoji="1" lang="zh-CN" altLang="en-US" b="1" dirty="0" smtClean="0">
                <a:latin typeface="Times New Roman" pitchFamily="18" charset="0"/>
              </a:rPr>
              <a:t>                                         </a:t>
            </a:r>
            <a:endParaRPr kumimoji="1" lang="en-US" altLang="zh-CN" b="1" dirty="0">
              <a:latin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64288" y="6511837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GB/T2348-1993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2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47664" y="1916832"/>
            <a:ext cx="2169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）缸筒长度</a:t>
            </a:r>
            <a:endParaRPr lang="en-US" altLang="zh-CN" sz="2800" b="1" i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47664" y="2996952"/>
            <a:ext cx="6336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</a:rPr>
              <a:t>       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液压缸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的缸筒长度由最大工作行程决定，一般不超过其内径的</a:t>
            </a:r>
            <a:r>
              <a:rPr lang="en-US" altLang="zh-CN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8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5776" y="3059668"/>
            <a:ext cx="25058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①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 缸筒壁厚</a:t>
            </a:r>
            <a:r>
              <a:rPr lang="el-GR" altLang="zh-CN" sz="2400" b="1" i="1" dirty="0" smtClean="0">
                <a:latin typeface="楷体" pitchFamily="49" charset="-122"/>
                <a:ea typeface="楷体" pitchFamily="49" charset="-122"/>
                <a:cs typeface="Times New Roman" pitchFamily="18" charset="0"/>
              </a:rPr>
              <a:t>δ</a:t>
            </a:r>
            <a:endParaRPr lang="en-US" altLang="zh-CN" sz="2400" b="1" i="1" dirty="0" smtClean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②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活塞杆直径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③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固定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螺栓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直径</a:t>
            </a:r>
            <a:endParaRPr lang="el-GR" altLang="zh-CN" b="1" i="1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28361" y="1974852"/>
            <a:ext cx="2169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009DD9"/>
              </a:buClr>
              <a:buSzPct val="80000"/>
            </a:pPr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）强度校核</a:t>
            </a:r>
          </a:p>
        </p:txBody>
      </p:sp>
    </p:spTree>
    <p:extLst>
      <p:ext uri="{BB962C8B-B14F-4D97-AF65-F5344CB8AC3E}">
        <p14:creationId xmlns:p14="http://schemas.microsoft.com/office/powerpoint/2010/main" val="35694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4" name="Rectangle 8"/>
          <p:cNvSpPr>
            <a:spLocks noChangeArrowheads="1"/>
          </p:cNvSpPr>
          <p:nvPr/>
        </p:nvSpPr>
        <p:spPr bwMode="auto">
          <a:xfrm>
            <a:off x="2915816" y="1202172"/>
            <a:ext cx="2623525" cy="523220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0" lang="en-US" altLang="zh-CN" sz="2800" b="1" dirty="0" smtClean="0">
                <a:latin typeface="楷体" pitchFamily="49" charset="-122"/>
                <a:ea typeface="楷体" pitchFamily="49" charset="-122"/>
              </a:rPr>
              <a:t>①</a:t>
            </a:r>
            <a:r>
              <a:rPr kumimoji="0" lang="zh-CN" altLang="en-US" sz="2800" b="1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kumimoji="0" lang="zh-CN" altLang="en-US" sz="2800" b="1" dirty="0">
                <a:latin typeface="楷体" pitchFamily="49" charset="-122"/>
                <a:ea typeface="楷体" pitchFamily="49" charset="-122"/>
              </a:rPr>
              <a:t>缸筒壁厚</a:t>
            </a:r>
            <a:r>
              <a:rPr kumimoji="0" lang="el-GR" altLang="zh-CN" sz="2800" b="1" i="1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δ</a:t>
            </a:r>
          </a:p>
        </p:txBody>
      </p:sp>
      <p:graphicFrame>
        <p:nvGraphicFramePr>
          <p:cNvPr id="604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853765"/>
              </p:ext>
            </p:extLst>
          </p:nvPr>
        </p:nvGraphicFramePr>
        <p:xfrm>
          <a:off x="1961282" y="2723956"/>
          <a:ext cx="136048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5" name="Equation" r:id="rId3" imgW="634680" imgH="177480" progId="Equation.DSMT4">
                  <p:embed/>
                </p:oleObj>
              </mc:Choice>
              <mc:Fallback>
                <p:oleObj name="Equation" r:id="rId3" imgW="634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1282" y="2723956"/>
                        <a:ext cx="136048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D0330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6" name="Rectangle 10"/>
          <p:cNvSpPr>
            <a:spLocks noChangeArrowheads="1"/>
          </p:cNvSpPr>
          <p:nvPr/>
        </p:nvSpPr>
        <p:spPr bwMode="auto">
          <a:xfrm>
            <a:off x="1115243" y="2636912"/>
            <a:ext cx="1295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薄壁</a:t>
            </a:r>
            <a:r>
              <a:rPr kumimoji="0" lang="zh-CN" altLang="en-US" b="1" dirty="0"/>
              <a:t>：</a:t>
            </a:r>
          </a:p>
        </p:txBody>
      </p:sp>
      <p:graphicFrame>
        <p:nvGraphicFramePr>
          <p:cNvPr id="604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606639"/>
              </p:ext>
            </p:extLst>
          </p:nvPr>
        </p:nvGraphicFramePr>
        <p:xfrm>
          <a:off x="1622879" y="3281188"/>
          <a:ext cx="1439863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6" name="Equation" r:id="rId5" imgW="583920" imgH="444240" progId="Equation.DSMT4">
                  <p:embed/>
                </p:oleObj>
              </mc:Choice>
              <mc:Fallback>
                <p:oleObj name="Equation" r:id="rId5" imgW="5839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879" y="3281188"/>
                        <a:ext cx="1439863" cy="108108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 cmpd="dbl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286653"/>
              </p:ext>
            </p:extLst>
          </p:nvPr>
        </p:nvGraphicFramePr>
        <p:xfrm>
          <a:off x="1435819" y="4749660"/>
          <a:ext cx="2411413" cy="66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7" name="Equation" r:id="rId7" imgW="977760" imgH="406080" progId="Equation.DSMT4">
                  <p:embed/>
                </p:oleObj>
              </mc:Choice>
              <mc:Fallback>
                <p:oleObj name="Equation" r:id="rId7" imgW="9777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819" y="4749660"/>
                        <a:ext cx="2411413" cy="66171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314743" y="6013359"/>
            <a:ext cx="2898626" cy="6438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b="1" dirty="0" err="1" smtClean="0">
                <a:latin typeface="楷体" pitchFamily="49" charset="-122"/>
                <a:ea typeface="楷体" pitchFamily="49" charset="-122"/>
              </a:rPr>
              <a:t>Py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缸筒试验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压力  </a:t>
            </a:r>
            <a:r>
              <a:rPr lang="en-US" altLang="zh-CN" sz="1200" b="1" dirty="0" err="1" smtClean="0">
                <a:latin typeface="楷体" pitchFamily="49" charset="-122"/>
                <a:ea typeface="楷体" pitchFamily="49" charset="-122"/>
              </a:rPr>
              <a:t>Pn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缸的额定压力</a:t>
            </a:r>
            <a:endParaRPr lang="en-US" altLang="zh-CN" sz="12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zh-CN" sz="1200" b="1" dirty="0" smtClean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材料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许用应力 </a:t>
            </a:r>
            <a:r>
              <a:rPr lang="zh-CN" altLang="zh-CN" sz="1200" b="1" dirty="0" smtClean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b—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材料抗拉强度</a:t>
            </a:r>
            <a:endParaRPr lang="en-US" altLang="zh-CN" sz="12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n—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安全系数</a:t>
            </a:r>
            <a:endParaRPr lang="zh-CN" altLang="en-US" sz="12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29461" y="5913073"/>
            <a:ext cx="197117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Pn≤16MPa</a:t>
            </a:r>
            <a:r>
              <a:rPr lang="zh-CN" altLang="en-US" sz="1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200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Py</a:t>
            </a:r>
            <a:r>
              <a:rPr lang="en-US" altLang="zh-CN" sz="1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=1.5Pn</a:t>
            </a:r>
          </a:p>
          <a:p>
            <a:r>
              <a:rPr lang="en-US" altLang="zh-CN" sz="1200" b="1" dirty="0" err="1" smtClean="0"/>
              <a:t>Pn</a:t>
            </a:r>
            <a:r>
              <a:rPr lang="zh-CN" altLang="en-US" sz="1200" b="1" dirty="0">
                <a:latin typeface="宋体"/>
              </a:rPr>
              <a:t>＞</a:t>
            </a:r>
            <a:r>
              <a:rPr lang="en-US" altLang="zh-CN" sz="1200" b="1" dirty="0">
                <a:latin typeface="宋体"/>
              </a:rPr>
              <a:t>16MPa, </a:t>
            </a:r>
            <a:r>
              <a:rPr lang="en-US" altLang="zh-CN" sz="1200" b="1" dirty="0" err="1" smtClean="0">
                <a:latin typeface="宋体"/>
              </a:rPr>
              <a:t>Py</a:t>
            </a:r>
            <a:r>
              <a:rPr lang="en-US" altLang="zh-CN" sz="1200" b="1" dirty="0" smtClean="0">
                <a:latin typeface="宋体"/>
              </a:rPr>
              <a:t>=1.25Pn</a:t>
            </a:r>
            <a:endParaRPr lang="zh-CN" altLang="en-US" sz="1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252080"/>
              </p:ext>
            </p:extLst>
          </p:nvPr>
        </p:nvGraphicFramePr>
        <p:xfrm>
          <a:off x="5940152" y="2742977"/>
          <a:ext cx="13604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8" name="Equation" r:id="rId9" imgW="634680" imgH="177480" progId="Equation.DSMT4">
                  <p:embed/>
                </p:oleObj>
              </mc:Choice>
              <mc:Fallback>
                <p:oleObj name="Equation" r:id="rId9" imgW="634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2742977"/>
                        <a:ext cx="13604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D0330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4785012" y="2692177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zh-CN" altLang="en-US" sz="2400" b="1" dirty="0">
                <a:latin typeface="楷体" pitchFamily="49" charset="-122"/>
                <a:ea typeface="楷体" pitchFamily="49" charset="-122"/>
              </a:rPr>
              <a:t>厚壁：</a:t>
            </a:r>
          </a:p>
        </p:txBody>
      </p:sp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894177"/>
              </p:ext>
            </p:extLst>
          </p:nvPr>
        </p:nvGraphicFramePr>
        <p:xfrm>
          <a:off x="4655157" y="3506501"/>
          <a:ext cx="3394847" cy="856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" name="Equation" r:id="rId11" imgW="1447560" imgH="507960" progId="Equation.DSMT4">
                  <p:embed/>
                </p:oleObj>
              </mc:Choice>
              <mc:Fallback>
                <p:oleObj name="Equation" r:id="rId11" imgW="14475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157" y="3506501"/>
                        <a:ext cx="3394847" cy="85629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 cmpd="dbl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541925"/>
              </p:ext>
            </p:extLst>
          </p:nvPr>
        </p:nvGraphicFramePr>
        <p:xfrm>
          <a:off x="5535793" y="4754775"/>
          <a:ext cx="2411413" cy="66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" name="Equation" r:id="rId13" imgW="977760" imgH="406080" progId="Equation.DSMT4">
                  <p:embed/>
                </p:oleObj>
              </mc:Choice>
              <mc:Fallback>
                <p:oleObj name="Equation" r:id="rId13" imgW="9777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793" y="4754775"/>
                        <a:ext cx="2411413" cy="66171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2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216774" y="1556792"/>
            <a:ext cx="2628280" cy="523220"/>
          </a:xfrm>
          <a:prstGeom prst="rect">
            <a:avLst/>
          </a:prstGeom>
          <a:ln/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②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活塞杆直径</a:t>
            </a:r>
            <a:endParaRPr lang="el-GR" altLang="zh-CN" sz="2800" b="1" i="1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graphicFrame>
        <p:nvGraphicFramePr>
          <p:cNvPr id="634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445483"/>
              </p:ext>
            </p:extLst>
          </p:nvPr>
        </p:nvGraphicFramePr>
        <p:xfrm>
          <a:off x="3216774" y="3231023"/>
          <a:ext cx="2592288" cy="965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Equation" r:id="rId3" imgW="723586" imgH="469696" progId="Equation.DSMT4">
                  <p:embed/>
                </p:oleObj>
              </mc:Choice>
              <mc:Fallback>
                <p:oleObj name="Equation" r:id="rId3" imgW="723586" imgH="46969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774" y="3231023"/>
                        <a:ext cx="2592288" cy="96552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 cmpd="dbl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3" name="矩形 1"/>
          <p:cNvSpPr>
            <a:spLocks noChangeArrowheads="1"/>
          </p:cNvSpPr>
          <p:nvPr/>
        </p:nvSpPr>
        <p:spPr bwMode="auto">
          <a:xfrm>
            <a:off x="1511660" y="5372574"/>
            <a:ext cx="6696744" cy="1015663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F—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活塞杠上的作用力；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k-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-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螺纹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拧紧系数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k=1.12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1.5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; Z--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固定螺栓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个数；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σ-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材料许用应力，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【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】=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b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/1.4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；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b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材料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抗拉强度。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2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618446"/>
              </p:ext>
            </p:extLst>
          </p:nvPr>
        </p:nvGraphicFramePr>
        <p:xfrm>
          <a:off x="2947959" y="3212976"/>
          <a:ext cx="3032057" cy="1037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7" name="Equation" r:id="rId3" imgW="876300" imgH="469900" progId="Equation.DSMT4">
                  <p:embed/>
                </p:oleObj>
              </mc:Choice>
              <mc:Fallback>
                <p:oleObj name="Equation" r:id="rId3" imgW="876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59" y="3212976"/>
                        <a:ext cx="3032057" cy="1037531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 cmpd="dbl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2926388" y="1571187"/>
            <a:ext cx="2952328" cy="52322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③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固定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螺栓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直径</a:t>
            </a:r>
            <a:endParaRPr lang="el-GR" altLang="zh-CN" sz="2800" b="1" i="1" baseline="-250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01383" name="矩形 1"/>
          <p:cNvSpPr>
            <a:spLocks noChangeArrowheads="1"/>
          </p:cNvSpPr>
          <p:nvPr/>
        </p:nvSpPr>
        <p:spPr bwMode="auto">
          <a:xfrm>
            <a:off x="1511660" y="5372574"/>
            <a:ext cx="6696744" cy="1015663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F—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活塞杠上的作用力；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k-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-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螺纹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拧紧系数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k=1.12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1.5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; Z--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固定螺栓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个数；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σ-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材料许用应力，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【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】=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b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/1.4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；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σ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b</a:t>
            </a:r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材料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抗拉强度。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1331640" y="3011553"/>
            <a:ext cx="7052518" cy="39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b="1" dirty="0"/>
              <a:t>      </a:t>
            </a:r>
            <a:r>
              <a:rPr kumimoji="0" lang="en-US" altLang="zh-CN" b="1" dirty="0" smtClean="0"/>
              <a:t>      </a:t>
            </a:r>
            <a:endParaRPr kumimoji="0"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5776" y="1552292"/>
            <a:ext cx="3021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）稳定性校核</a:t>
            </a:r>
          </a:p>
        </p:txBody>
      </p:sp>
      <p:sp>
        <p:nvSpPr>
          <p:cNvPr id="3" name="矩形 2"/>
          <p:cNvSpPr/>
          <p:nvPr/>
        </p:nvSpPr>
        <p:spPr>
          <a:xfrm>
            <a:off x="1331640" y="2333419"/>
            <a:ext cx="6624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      </a:t>
            </a:r>
            <a:r>
              <a:rPr lang="zh-CN" altLang="en-US" sz="24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受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压的活塞杆</a:t>
            </a:r>
            <a:r>
              <a:rPr lang="en-US" altLang="zh-CN" sz="2400" b="1" i="1" dirty="0">
                <a:solidFill>
                  <a:prstClr val="black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2400" b="1" i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/d≥15</a:t>
            </a:r>
            <a:r>
              <a:rPr lang="zh-CN" altLang="en-US" sz="2400" b="1" i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则需进行稳定性校核。要求活塞杆承受的轴向负载力</a:t>
            </a:r>
            <a:r>
              <a:rPr lang="en-US" altLang="zh-CN" sz="2400" b="1" i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F </a:t>
            </a:r>
            <a:r>
              <a:rPr lang="zh-CN" altLang="en-US" sz="24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不能超过使它保持稳定工作允许的临界负载</a:t>
            </a:r>
            <a:r>
              <a:rPr lang="en-US" altLang="zh-CN" sz="2400" b="1" i="1" dirty="0" err="1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F</a:t>
            </a:r>
            <a:r>
              <a:rPr lang="en-US" altLang="zh-CN" sz="2400" b="1" i="1" baseline="-25000" dirty="0" err="1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k</a:t>
            </a:r>
            <a:r>
              <a:rPr lang="zh-CN" altLang="en-US" sz="2400" b="1" i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dirty="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68599"/>
              </p:ext>
            </p:extLst>
          </p:nvPr>
        </p:nvGraphicFramePr>
        <p:xfrm>
          <a:off x="2123728" y="4699498"/>
          <a:ext cx="2952328" cy="1116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3" imgW="482400" imgH="431640" progId="Equation.DSMT4">
                  <p:embed/>
                </p:oleObj>
              </mc:Choice>
              <mc:Fallback>
                <p:oleObj name="Equation" r:id="rId3" imgW="482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4699498"/>
                        <a:ext cx="2952328" cy="111659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38100" cmpd="dbl">
                        <a:solidFill>
                          <a:srgbClr val="FF505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5503838" y="5257794"/>
            <a:ext cx="2880320" cy="646331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 b="1" i="1" dirty="0" err="1">
                <a:latin typeface="楷体" pitchFamily="49" charset="-122"/>
                <a:ea typeface="楷体" pitchFamily="49" charset="-122"/>
              </a:rPr>
              <a:t>n</a:t>
            </a:r>
            <a:r>
              <a:rPr lang="en-US" altLang="zh-CN" sz="1200" b="1" i="1" baseline="-25000" dirty="0" err="1">
                <a:latin typeface="楷体" pitchFamily="49" charset="-122"/>
                <a:ea typeface="楷体" pitchFamily="49" charset="-122"/>
              </a:rPr>
              <a:t>k</a:t>
            </a:r>
            <a:r>
              <a:rPr lang="en-US" altLang="zh-CN" sz="1200" b="1" dirty="0">
                <a:latin typeface="楷体" pitchFamily="49" charset="-122"/>
                <a:ea typeface="楷体" pitchFamily="49" charset="-122"/>
              </a:rPr>
              <a:t>--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安全系数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，  </a:t>
            </a:r>
            <a:r>
              <a:rPr lang="en-US" altLang="zh-CN" sz="1200" b="1" i="1" dirty="0" err="1" smtClean="0">
                <a:latin typeface="楷体" pitchFamily="49" charset="-122"/>
                <a:ea typeface="楷体" pitchFamily="49" charset="-122"/>
              </a:rPr>
              <a:t>n</a:t>
            </a:r>
            <a:r>
              <a:rPr lang="en-US" altLang="zh-CN" sz="1200" b="1" i="1" baseline="-25000" dirty="0" err="1" smtClean="0">
                <a:latin typeface="楷体" pitchFamily="49" charset="-122"/>
                <a:ea typeface="楷体" pitchFamily="49" charset="-122"/>
              </a:rPr>
              <a:t>k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=2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～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;</a:t>
            </a:r>
            <a:r>
              <a:rPr kumimoji="0" lang="en-US" altLang="zh-CN" sz="1200" b="1" i="1" dirty="0" smtClean="0">
                <a:latin typeface="楷体" pitchFamily="49" charset="-122"/>
                <a:ea typeface="楷体" pitchFamily="49" charset="-122"/>
              </a:rPr>
              <a:t>    </a:t>
            </a:r>
            <a:endParaRPr kumimoji="0" lang="en-US" altLang="zh-CN" sz="1200" b="1" i="1" dirty="0" smtClean="0">
              <a:latin typeface="楷体" pitchFamily="49" charset="-122"/>
              <a:ea typeface="楷体" pitchFamily="49" charset="-122"/>
            </a:endParaRPr>
          </a:p>
          <a:p>
            <a:r>
              <a:rPr kumimoji="0" lang="en-US" altLang="zh-CN" sz="1200" b="1" i="1" dirty="0" err="1" smtClean="0">
                <a:latin typeface="楷体" pitchFamily="49" charset="-122"/>
                <a:ea typeface="楷体" pitchFamily="49" charset="-122"/>
              </a:rPr>
              <a:t>F</a:t>
            </a:r>
            <a:r>
              <a:rPr kumimoji="0" lang="en-US" altLang="zh-CN" sz="1200" b="1" i="1" baseline="-25000" dirty="0" err="1" smtClean="0">
                <a:latin typeface="楷体" pitchFamily="49" charset="-122"/>
                <a:ea typeface="楷体" pitchFamily="49" charset="-122"/>
              </a:rPr>
              <a:t>k</a:t>
            </a:r>
            <a:r>
              <a:rPr kumimoji="0" lang="zh-CN" altLang="en-US" sz="1200" b="1" dirty="0">
                <a:latin typeface="楷体" pitchFamily="49" charset="-122"/>
                <a:ea typeface="楷体" pitchFamily="49" charset="-122"/>
              </a:rPr>
              <a:t>与活塞杆的材料、截面形状、直径、长度及液压缸的安装方式等因素</a:t>
            </a:r>
            <a:r>
              <a:rPr kumimoji="0" lang="zh-CN" altLang="en-US" sz="1200" b="1" dirty="0" smtClean="0">
                <a:latin typeface="楷体" pitchFamily="49" charset="-122"/>
                <a:ea typeface="楷体" pitchFamily="49" charset="-122"/>
              </a:rPr>
              <a:t>有关。</a:t>
            </a:r>
            <a:endParaRPr kumimoji="0" lang="zh-CN" altLang="en-US" sz="12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78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915816" cy="67095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10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①</a:t>
            </a:r>
            <a:r>
              <a:rPr lang="zh-CN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缸筒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4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其内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壁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一般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采用镗削、绞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孔等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精密加工工艺制造，要求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表面粗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糙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度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在0.1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  <a:sym typeface="Symbol" pitchFamily="18" charset="2"/>
              </a:rPr>
              <a:t>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～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.4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  <a:sym typeface="Symbol" pitchFamily="18" charset="2"/>
              </a:rPr>
              <a:t>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</a:rPr>
              <a:t>m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  <a:sym typeface="Symbol" pitchFamily="18" charset="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  <a:sym typeface="Symbol" pitchFamily="18" charset="2"/>
            </a:endParaRPr>
          </a:p>
          <a:p>
            <a:pPr>
              <a:lnSpc>
                <a:spcPct val="125000"/>
              </a:lnSpc>
            </a:pPr>
            <a:endParaRPr lang="en-US" altLang="zh-CN" sz="24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  <a:sym typeface="Symbol" pitchFamily="18" charset="2"/>
            </a:endParaRPr>
          </a:p>
          <a:p>
            <a:pPr>
              <a:lnSpc>
                <a:spcPct val="125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Symbol" pitchFamily="18" charset="2"/>
              </a:rPr>
              <a:t>②</a:t>
            </a:r>
            <a:r>
              <a:rPr lang="zh-CN" altLang="en-US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Symbol" pitchFamily="18" charset="2"/>
              </a:rPr>
              <a:t>缸</a:t>
            </a:r>
            <a:r>
              <a:rPr lang="zh-CN" altLang="zh-CN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Symbol" pitchFamily="18" charset="2"/>
              </a:rPr>
              <a:t>盖</a:t>
            </a:r>
            <a:r>
              <a:rPr lang="zh-CN" altLang="en-US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Symbol" pitchFamily="18" charset="2"/>
              </a:rPr>
              <a:t>：</a:t>
            </a:r>
            <a:endParaRPr lang="en-US" altLang="zh-CN" sz="24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  <a:sym typeface="Symbol" pitchFamily="18" charset="2"/>
            </a:endParaRPr>
          </a:p>
          <a:p>
            <a:pPr>
              <a:lnSpc>
                <a:spcPct val="125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Symbol" pitchFamily="18" charset="2"/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  <a:sym typeface="Symbol" pitchFamily="18" charset="2"/>
              </a:rPr>
              <a:t>   </a:t>
            </a:r>
            <a:r>
              <a:rPr lang="zh-CN" altLang="zh-CN" sz="2400" b="1" dirty="0" smtClean="0">
                <a:latin typeface="楷体" pitchFamily="49" charset="-122"/>
                <a:ea typeface="楷体" pitchFamily="49" charset="-122"/>
                <a:sym typeface="Symbol" pitchFamily="18" charset="2"/>
              </a:rPr>
              <a:t>装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  <a:sym typeface="Symbol" pitchFamily="18" charset="2"/>
              </a:rPr>
              <a:t>在缸筒两端，与缸筒形成封闭油腔，同样承受很大的液压力，因此，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  <a:sym typeface="Symbol" pitchFamily="18" charset="2"/>
              </a:rPr>
              <a:t>缸</a:t>
            </a:r>
            <a:r>
              <a:rPr lang="zh-CN" altLang="zh-CN" sz="2400" b="1" dirty="0">
                <a:latin typeface="楷体" pitchFamily="49" charset="-122"/>
                <a:ea typeface="楷体" pitchFamily="49" charset="-122"/>
                <a:sym typeface="Symbol" pitchFamily="18" charset="2"/>
              </a:rPr>
              <a:t>盖及其连接件都应有足够的强度。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0"/>
            <a:ext cx="6228184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126943"/>
              </p:ext>
            </p:extLst>
          </p:nvPr>
        </p:nvGraphicFramePr>
        <p:xfrm>
          <a:off x="4283968" y="4325456"/>
          <a:ext cx="3816424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656184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工作压力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缸体材料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P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/>
                          <a:ea typeface="宋体"/>
                        </a:rPr>
                        <a:t>∠10MPa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铸铁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/>
                          <a:ea typeface="宋体"/>
                        </a:rPr>
                        <a:t>10MPa≤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P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/>
                          <a:ea typeface="宋体"/>
                        </a:rPr>
                        <a:t>∠20MPa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无缝钢管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P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/>
                          <a:ea typeface="宋体"/>
                        </a:rPr>
                        <a:t>≥20MPa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楷体" pitchFamily="49" charset="-122"/>
                          <a:ea typeface="楷体" pitchFamily="49" charset="-122"/>
                        </a:rPr>
                        <a:t>铸钢或锻钢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7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47664" y="2060848"/>
            <a:ext cx="6048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缸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筒与缸盖之间的连接方式有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拉杆、法兰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焊接、外螺纹、内螺纹、内半环和挡圈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等形式，其中焊接形式只用于缸筒与后端盖之间的连接。</a:t>
            </a:r>
          </a:p>
        </p:txBody>
      </p:sp>
    </p:spTree>
    <p:extLst>
      <p:ext uri="{BB962C8B-B14F-4D97-AF65-F5344CB8AC3E}">
        <p14:creationId xmlns:p14="http://schemas.microsoft.com/office/powerpoint/2010/main" val="27471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48" y="3501008"/>
            <a:ext cx="2216496" cy="157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 descr="j-yygc-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" y="-14092"/>
            <a:ext cx="456510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93" y="-34147"/>
            <a:ext cx="4576381" cy="318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1043608" y="5301208"/>
            <a:ext cx="1656184" cy="3694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拉杆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式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连接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62380" y="6309320"/>
            <a:ext cx="3024336" cy="4320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缸筒与缸盖连接方式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31" y="3694892"/>
            <a:ext cx="1464116" cy="137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6228184" y="5382460"/>
            <a:ext cx="1507378" cy="360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法兰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式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连接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84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9" name="Rectangle 11"/>
          <p:cNvSpPr>
            <a:spLocks noChangeArrowheads="1"/>
          </p:cNvSpPr>
          <p:nvPr/>
        </p:nvSpPr>
        <p:spPr bwMode="auto">
          <a:xfrm>
            <a:off x="2051720" y="4365104"/>
            <a:ext cx="1346844" cy="369332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内螺纹连接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159561" y="4394793"/>
            <a:ext cx="1346844" cy="369332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外螺纹连接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30244"/>
            <a:ext cx="1657871" cy="1608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46" y="2336626"/>
            <a:ext cx="1728192" cy="168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31" descr="E:\39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" y="0"/>
            <a:ext cx="9143867" cy="2073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2915816" y="6093296"/>
            <a:ext cx="3024336" cy="4320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缸筒与缸盖连接方式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7221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2945947" cy="1835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979712" y="4394691"/>
            <a:ext cx="147508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焊接式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连接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10638"/>
            <a:ext cx="2592288" cy="212404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850682" y="4460364"/>
            <a:ext cx="147508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半环式连接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62380" y="6309320"/>
            <a:ext cx="3024336" cy="4320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缸筒与缸盖连接方式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04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7" name="Rectangle 3"/>
          <p:cNvSpPr>
            <a:spLocks noChangeArrowheads="1"/>
          </p:cNvSpPr>
          <p:nvPr/>
        </p:nvSpPr>
        <p:spPr bwMode="auto">
          <a:xfrm>
            <a:off x="1160150" y="5915175"/>
            <a:ext cx="6994793" cy="535531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活塞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组件由活塞、密封件、活塞杆和连接件等组成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35" y="2780928"/>
            <a:ext cx="4572000" cy="2543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91680" y="1554037"/>
            <a:ext cx="2350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）活塞组件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楷体" pitchFamily="49" charset="-122"/>
                <a:ea typeface="楷体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71004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1164</TotalTime>
  <Words>2085</Words>
  <Application>Microsoft Office PowerPoint</Application>
  <PresentationFormat>全屏显示(4:3)</PresentationFormat>
  <Paragraphs>267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仿宋_GB2312</vt:lpstr>
      <vt:lpstr>楷体</vt:lpstr>
      <vt:lpstr>楷体_GB2312</vt:lpstr>
      <vt:lpstr>隶书</vt:lpstr>
      <vt:lpstr>宋体</vt:lpstr>
      <vt:lpstr>Calibri</vt:lpstr>
      <vt:lpstr>Constantia</vt:lpstr>
      <vt:lpstr>Symbol</vt:lpstr>
      <vt:lpstr>Tahoma</vt:lpstr>
      <vt:lpstr>Times New Roman</vt:lpstr>
      <vt:lpstr>Wingdings</vt:lpstr>
      <vt:lpstr>Wingdings 2</vt:lpstr>
      <vt:lpstr>流畅</vt:lpstr>
      <vt:lpstr>Equation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液压执行元件</dc:title>
  <dc:creator>wq</dc:creator>
  <cp:lastModifiedBy>wangqiang</cp:lastModifiedBy>
  <cp:revision>102</cp:revision>
  <dcterms:created xsi:type="dcterms:W3CDTF">2011-09-13T08:20:53Z</dcterms:created>
  <dcterms:modified xsi:type="dcterms:W3CDTF">2016-10-07T09:15:46Z</dcterms:modified>
</cp:coreProperties>
</file>